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13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6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42A8C6A-30FC-453D-9139-14B4D18874D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DB76E63-88C8-4C13-84D8-57E25D2B2A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F1C7FDC-CEF5-474F-9174-C6D5F161A32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02FCAB6-C80C-4308-A9CC-5C6C76E99CE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248CC0F-11CA-4DCB-9531-8E8727083E1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91BA350-AB31-4312-BB78-825E1C4327C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CD9E669-E656-4F10-B415-4DBD5CED959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0B9C365-1CEA-4740-A1A0-1DDAF4AAA75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D5C1D06-726D-4F89-9DFA-86D19EF3ED3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7CDDBA5-851A-44E3-BC0C-C2EE141F90D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382E993-6E7C-4298-9E83-2C212BB14B1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963BC6D-A55F-4D9A-9688-BA0F32375BC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07DEB44-4F1E-44F9-AC85-99A7EF96BE3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5C88292-502A-49AC-B82B-59BC80253E8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7BA30A7-4CE3-4D66-AA5B-C4F56F9E053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C019179-526D-471C-AA22-F79BEC358B7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4547C5C-F97F-44BD-80E6-A23B7460425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B21A4421-7454-4524-BAF2-0BEF2216BC8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73F3505-BAD6-497D-8D8B-5C96B8A6853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FBB5C1F-B397-4A22-957C-90CB5AC1BD7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3493F327-3678-457A-BD02-797016B626B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CDA5EB7B-6B02-4B1D-BD85-E13D6F6B56D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89A7507-E1C9-4B9B-89DE-E03F91B22B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0F8B674-76E8-417A-960E-21AD1FF4201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5009B56-7954-4546-8D4B-20CB6C9F586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FE3802D7-4968-4D53-87B0-74EBB7FA214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4FFD380-DB7B-4289-9FD9-B6BEB84E5D2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823E3EEA-B0BA-4110-AF01-1BB4D62B244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1856362-2926-4FF2-99B7-96D8D303822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9" name="PlaceHolder 6"/>
          <p:cNvSpPr>
            <a:spLocks noGrp="1"/>
          </p:cNvSpPr>
          <p:nvPr>
            <p:ph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0" name="PlaceHolder 7"/>
          <p:cNvSpPr>
            <a:spLocks noGrp="1"/>
          </p:cNvSpPr>
          <p:nvPr>
            <p:ph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4809D77-AB0D-4C78-9A7F-F7F0C1A6F00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FD77CC5-F45C-43FA-9368-3A14BB4114F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5491FC4-4375-472A-B495-569252A92DD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14A87D9-696E-4969-8411-135F30872C1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D685605-AB90-4ED2-BFBD-C23114C5013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23927D1-F370-4DFB-8302-26E23A91F4E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273A4C4-2177-48E6-8960-B17DF0F8E5F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7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dt" idx="1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 </a:t>
            </a:r>
            <a:endParaRPr b="0" lang="pt-BR" sz="1100" spc="-1" strike="noStrike"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ftr" idx="2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BR" sz="1400" spc="-1" strike="noStrike">
                <a:latin typeface="Times New Roman"/>
              </a:rPr>
              <a:t> 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sldNum" idx="3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b="0" lang="en-US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77A530D8-D4BF-4495-9D6B-EF38CC8BAAC9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17</a:t>
            </a:fld>
            <a:endParaRPr b="0" lang="pt-BR" sz="2800" spc="-1" strike="noStrike"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49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2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dt" idx="4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b="0" lang="pt-BR" sz="1100" spc="-1" strike="noStrike">
              <a:latin typeface="Times New Roman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ftr" idx="5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BR" sz="1400" spc="-1" strike="noStrike">
                <a:latin typeface="Times New Roman"/>
              </a:rPr>
              <a:t>&lt;footer&gt;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sldNum" idx="6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b="0" lang="en-US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8A54DFA0-FDDD-44BE-9D94-B191C902DDBC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pt-BR" sz="2800" spc="-1" strike="noStrike"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9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96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9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99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Clique para editar o título Mestre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Clique para editar os estilos de texto Mestres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1800" spc="-1" strike="noStrike">
                <a:solidFill>
                  <a:srgbClr val="ffffff"/>
                </a:solidFill>
                <a:latin typeface="Century Gothic"/>
              </a:rPr>
              <a:t>Segundo nível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6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1600" spc="-1" strike="noStrike">
                <a:solidFill>
                  <a:srgbClr val="ffffff"/>
                </a:solidFill>
                <a:latin typeface="Century Gothic"/>
              </a:rPr>
              <a:t>Terceiro nível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6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1400" spc="-1" strike="noStrike">
                <a:solidFill>
                  <a:srgbClr val="ffffff"/>
                </a:solidFill>
                <a:latin typeface="Century Gothic"/>
              </a:rPr>
              <a:t>Quarto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6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1400" spc="-1" strike="noStrike">
                <a:solidFill>
                  <a:srgbClr val="ffffff"/>
                </a:solidFill>
                <a:latin typeface="Century Gothic"/>
              </a:rPr>
              <a:t>Quinto nível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dt" idx="7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1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b="0" lang="pt-BR" sz="1100" spc="-1" strike="noStrike">
              <a:latin typeface="Times New Roman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ftr" idx="8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pt-BR" sz="1400" spc="-1" strike="noStrike">
                <a:latin typeface="Times New Roman"/>
              </a:rPr>
              <a:t>&lt;footer&gt;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04" name="PlaceHolder 5"/>
          <p:cNvSpPr>
            <a:spLocks noGrp="1"/>
          </p:cNvSpPr>
          <p:nvPr>
            <p:ph type="sldNum" idx="9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b="0" lang="en-US" sz="2800" spc="-1" strike="noStrike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C1DECA27-6612-4260-B490-084DE519F313}" type="slidenum"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pt-BR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hyperlink" Target="https://pythonacademy.com.br/blog/dicts-ou-dicionarios-no-python" TargetMode="External"/><Relationship Id="rId2" Type="http://schemas.openxmlformats.org/officeDocument/2006/relationships/hyperlink" Target="https://www.digitalvidya.com/blog/python-dictionary/" TargetMode="External"/><Relationship Id="rId3" Type="http://schemas.openxmlformats.org/officeDocument/2006/relationships/hyperlink" Target="https://penseallen.github.io/PensePython2e/11-dicionarios.html" TargetMode="External"/><Relationship Id="rId4" Type="http://schemas.openxmlformats.org/officeDocument/2006/relationships/hyperlink" Target="https://pt.stackoverflow.com/questions/347190/quando-e-por-que-usar-dicion&#225;rios-de-dados" TargetMode="External"/><Relationship Id="rId5" Type="http://schemas.openxmlformats.org/officeDocument/2006/relationships/hyperlink" Target="https://pt.stackoverflow.com/questions/347190/quando-e-por-que-usar-dicion&#225;rios-de-dados" TargetMode="External"/><Relationship Id="rId6" Type="http://schemas.openxmlformats.org/officeDocument/2006/relationships/hyperlink" Target="https://pt.stackoverflow.com/questions/347190/quando-e-por-que-usar-dicion&#225;rios-de-dados" TargetMode="External"/><Relationship Id="rId7" Type="http://schemas.openxmlformats.org/officeDocument/2006/relationships/hyperlink" Target="https://pt.stackoverflow.com/questions/347190/quando-e-por-que-usar-dicion&#225;rios-de-dados" TargetMode="External"/><Relationship Id="rId8" Type="http://schemas.openxmlformats.org/officeDocument/2006/relationships/hyperlink" Target="https://pt.stackoverflow.com/questions/347190/quando-e-por-que-usar-dicion&#225;rios-de-dados" TargetMode="External"/><Relationship Id="rId9" Type="http://schemas.openxmlformats.org/officeDocument/2006/relationships/hyperlink" Target="https://pt.stackoverflow.com/questions/347190/quando-e-por-que-usar-dicion&#225;rios-de-dados" TargetMode="External"/><Relationship Id="rId10" Type="http://schemas.openxmlformats.org/officeDocument/2006/relationships/hyperlink" Target="https://pt.stackoverflow.com/questions/347190/quando-e-por-que-usar-dicion&#225;rios-de-dados" TargetMode="External"/><Relationship Id="rId1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7200" spc="-1" strike="noStrike">
                <a:solidFill>
                  <a:srgbClr val="ebebeb"/>
                </a:solidFill>
                <a:latin typeface="Century Gothic"/>
              </a:rPr>
              <a:t>Dicionários python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subTitle"/>
          </p:nvPr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 cap="all">
                <a:solidFill>
                  <a:srgbClr val="8ad0d6"/>
                </a:solidFill>
                <a:latin typeface="Century Gothic"/>
              </a:rPr>
              <a:t>TrAbalho de projeto e desenvolvimento de algoritmos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Vantagens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4000"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"/>
            </a:pPr>
            <a:r>
              <a:rPr b="0" lang="pt-BR" sz="1600" spc="-1" strike="noStrike">
                <a:solidFill>
                  <a:srgbClr val="ffffff"/>
                </a:solidFill>
                <a:latin typeface="Century Gothic"/>
              </a:rPr>
              <a:t>Ao procurar um item em uma lista enorme, a busca irá passar por todos os itens dessa lista, já no dicionário basta procurar pela chave, o retorno será muito mais rápido.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"/>
            </a:pPr>
            <a:r>
              <a:rPr b="0" lang="pt-BR" sz="1600" spc="-1" strike="noStrike">
                <a:solidFill>
                  <a:srgbClr val="ffffff"/>
                </a:solidFill>
                <a:latin typeface="Century Gothic"/>
              </a:rPr>
              <a:t>Código legível, ao trabalhar com as chaves junto aos valores no dicionário é adicionado uma camada de documentação ao código, ficando mais fácil depurar.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"/>
            </a:pPr>
            <a:r>
              <a:rPr b="0" lang="pt-BR" sz="1600" spc="-1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pt-BR" sz="1600" spc="-1" strike="noStrike">
                <a:solidFill>
                  <a:srgbClr val="ffffff"/>
                </a:solidFill>
                <a:latin typeface="Century Gothic"/>
              </a:rPr>
              <a:t>Proximidade com bases de dataset que são usadas em projetos de Machine Learning e Ciência de Dados. 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"/>
            </a:pPr>
            <a:r>
              <a:rPr b="0" lang="pt-BR" sz="1600" spc="-1" strike="noStrike">
                <a:solidFill>
                  <a:srgbClr val="ffffff"/>
                </a:solidFill>
                <a:latin typeface="Century Gothic"/>
              </a:rPr>
              <a:t>Ao aprender a lógica por trás de uma coleção mais complexa como essa, a pessoa estudante de Python facilmente se adapta a dataframes e a estruturas que são usadas em Data Science. Desse modo, o aprendizado para gerenciar algoritmos de ML e projetos desse universo se torna mais fácil e ágil. 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"/>
            </a:pPr>
            <a:r>
              <a:rPr b="0" lang="pt-BR" sz="1600" spc="-1" strike="noStrike">
                <a:solidFill>
                  <a:srgbClr val="ffffff"/>
                </a:solidFill>
                <a:latin typeface="Century Gothic"/>
              </a:rPr>
              <a:t>A linguagem traz uma série de possibilidades para criar, editar e remover dicionários de maneira muito simples de aprender. 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"/>
            </a:pPr>
            <a:r>
              <a:rPr b="0" lang="pt-BR" sz="1600" spc="-1" strike="noStrike">
                <a:solidFill>
                  <a:srgbClr val="ffffff"/>
                </a:solidFill>
                <a:latin typeface="Century Gothic"/>
              </a:rPr>
              <a:t>É uma forma similar a uma classe em linguagens orientadas a objetos, só que de uma forma bem mais simples de visualizar e gerenciar, ou seja, a programação compartilhada se torna mais eficiente, com base em maior legibilidade</a:t>
            </a: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393560" y="272880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Desvantagens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Desvantagens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Por mais que os dicionários em python é uma das ferramentas mais úteis, ainda sim existem algumas desvantagens como: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Dicionários não são ordenados o que em alguns casos acaba mais atrapalhando que ajudando. Porém em versões recentes do python já temos a solução desse problema.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Outra desvantagem que podemos comentar seria a ocupação de espaço extra na memória, por conta do mal gerenciamento das chaves.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Por ser uma ferramenta mais complexa fica difícil a compreensão para utilização da mesma.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393560" y="272880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Aplicações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Aplicações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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O dicionário python serve para gerenciar complexidade ao mesmo tempo que dá flexibilidade, e de forma extremamente produtiva, dando um poder muito grande ao programador e até ao usuário (o que pode ser questionável).Em algumas implementações pode realmente ajudar na produtividade, em outras pode prejudicar. Dessa forma o dicionário não serve para sistemas pequenos ou simples demais. Mas se torna mais importante em sistemas que as pessoas desenvolvem hoje em dia, que têm complexidade excessiva e principalmente redundância excessiva. O AD (application dictionary) tem a ver com manter todas informações sobre a aplicação em um só lugar, todas mesmo, até a documentação. Você mantém a documentação dentro da aplicação e "garante" que a documentação muda junto com a aplicação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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Logo o Código fica mais gerenciável e o software com mais qualidade e reduzindo o uso de ferramentas.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393560" y="272880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Desenvolvimento do exemplo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Desenvolvimento do exemplo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0" y="1675080"/>
            <a:ext cx="12191760" cy="3665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"/>
            </a:pP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Perguntar o nome de uma pessoa, idade e seu time de futebol.</a:t>
            </a: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torcedor = {} 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 #Declaração da variável torcedor do tipo Dicionário (Dict)</a:t>
            </a: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torcedor['Nome'] = input("Digite o seu nome: ")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 #Através do input inserir o nome da pessoa na 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chave ’Nome’                                            </a:t>
            </a: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torcedor['Idade']= int(input("Digite a sua idade: "))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 #Inserir a idade na chave 'Idade’</a:t>
            </a: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torcedor['Time'] = input("Digite o seu time do coração: ") 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 #Inserir o time na chave 'Time’</a:t>
            </a: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print(torcedor.keys())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 #Printar as chaves do dicionário através do método .keys()</a:t>
            </a: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print(torcedor.values())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 #Printar os valores do dicionário através do método .values()</a:t>
            </a: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print(torcedor.items()) 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	</a:t>
            </a:r>
            <a:r>
              <a:rPr b="0" lang="pt-BR" sz="1700" spc="-1" strike="noStrike">
                <a:solidFill>
                  <a:srgbClr val="ffffff"/>
                </a:solidFill>
                <a:latin typeface="Century Gothic"/>
              </a:rPr>
              <a:t> #Printar as chaves e valores do dicionário através do método .items()</a:t>
            </a: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17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Referências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"/>
            </a:pPr>
            <a:r>
              <a:rPr b="0" lang="en-US" sz="2000" spc="-1" strike="noStrike" u="sng">
                <a:solidFill>
                  <a:srgbClr val="58c1ba"/>
                </a:solidFill>
                <a:uFillTx/>
                <a:latin typeface="ui-monospace"/>
                <a:hlinkClick r:id="rId1"/>
              </a:rPr>
              <a:t>https://pythonacademy.com.br/blog/dicts-ou-dicionarios-no-python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"/>
            </a:pPr>
            <a:r>
              <a:rPr b="0" lang="en-US" sz="2000" spc="-1" strike="noStrike" u="sng">
                <a:solidFill>
                  <a:srgbClr val="58c1ba"/>
                </a:solidFill>
                <a:uFillTx/>
                <a:latin typeface="ui-monospace"/>
                <a:hlinkClick r:id="rId2"/>
              </a:rPr>
              <a:t>https://www.digitalvidya.com/blog/python-dictionary/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"/>
            </a:pPr>
            <a:r>
              <a:rPr b="0" lang="en-US" sz="2000" spc="-1" strike="noStrike" u="sng">
                <a:solidFill>
                  <a:srgbClr val="58c1ba"/>
                </a:solidFill>
                <a:uFillTx/>
                <a:latin typeface="ui-monospace"/>
                <a:hlinkClick r:id="rId3"/>
              </a:rPr>
              <a:t>https://penseallen.github.io/PensePython2e/11-dicionarios.html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"/>
            </a:pP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4"/>
              </a:rPr>
              <a:t>https://pt.stackoverflow.com/questions/347190/</a:t>
            </a: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5"/>
              </a:rPr>
              <a:t>quando</a:t>
            </a: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6"/>
              </a:rPr>
              <a:t>-e-</a:t>
            </a: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7"/>
              </a:rPr>
              <a:t>por</a:t>
            </a: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8"/>
              </a:rPr>
              <a:t>-que-usar-</a:t>
            </a: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9"/>
              </a:rPr>
              <a:t>dicionários</a:t>
            </a:r>
            <a:r>
              <a:rPr b="0" lang="en-US" sz="2000" spc="-1" strike="noStrike" u="sng">
                <a:solidFill>
                  <a:srgbClr val="58c1ba"/>
                </a:solidFill>
                <a:uFillTx/>
                <a:latin typeface="Century Gothic"/>
                <a:hlinkClick r:id="rId10"/>
              </a:rPr>
              <a:t>-de-dados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Introdução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Os dicionários são coleções de itens e seus elementos são armazenados de forma não ordenada.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Seus elementos contém uma chave e valor, isto é: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Uma chave que vai servir para posicionar um determinado elemento no dicionário.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Um valor que contém um valor que  aceita diversos tipos de elementos como: listas, outros dicionários, inteiros, strings e etc.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393560" y="272880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Características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200" spc="-1" strike="noStrike">
                <a:solidFill>
                  <a:srgbClr val="c9d1d9"/>
                </a:solidFill>
                <a:latin typeface="Century Gothic"/>
              </a:rPr>
              <a:t>Características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1104120" y="1585080"/>
            <a:ext cx="8946360" cy="5272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Seus elementos contém uma chave e valor, isto é: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Uma chave que vai servir para indexar (posicionar) determinado elemento no dicionário.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Um valor que pode conter diversos tipos: listas, outros dicionários, inteiros, strings e etc.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Usamos chaves ({}) para construir nossos dicionários. Neste caso, falamos para o Python, que a chave ({}) possuí o valor (:).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É possível inserir um item em um dicionário com chave e valor simplesmente fazendo a operação direta: chave = {valor:00}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O tipo da chave é imutável, ou seja, uma vez determinado que uma chave seja string, ela não poderá ser alterada.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Características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1104120" y="1526760"/>
            <a:ext cx="8946360" cy="4818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7000"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Os elementos de um dicionário são armazenados de forma não ordenada, pois os elementos de cada chave são exclusivos daquela chave.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Porém, é possível duplicar o mesmo valor á chaves diferentes.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Dicionários também são mutáveis. isso significa que o dicionário pode ser modificado pela referência a uma associação no lado esquerdo de um comando de atribuição. Podemos redefinir o valor de uma chave ou deletar uma chave valor, com o comando "del".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É possível também deletar um único valor dentro cda chave, com o comando pop(), que irá receber a chave e o valor indicado e irá exclui-lo.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Também é possível juntar dois dicionários com o comando update(), onde dois dicionários diferentes se unirão, subscrevendo o dicionário original.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393560" y="272880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Sintaxe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Sintaxe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" charset="2"/>
              <a:buChar char=""/>
            </a:pPr>
            <a:r>
              <a:rPr b="0" lang="pt-BR" sz="2000" spc="-1" strike="noStrike">
                <a:solidFill>
                  <a:srgbClr val="c9d1d9"/>
                </a:solidFill>
                <a:latin typeface="ui-monospace"/>
              </a:rPr>
              <a:t>Sua sintaxe base é  {“chave”: “valor”}. Utiliza-se {} para delimitar o dicionário e a chave é separada do valor por dois pontos :  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c9d1d9"/>
                </a:solidFill>
                <a:latin typeface="ui-monospace"/>
              </a:rPr>
              <a:t>Exemplo: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c9d1d9"/>
                </a:solidFill>
                <a:latin typeface="ui-monospace"/>
              </a:rPr>
              <a:t>	</a:t>
            </a:r>
            <a:r>
              <a:rPr b="0" lang="en-US" sz="2000" spc="-1" strike="noStrike">
                <a:solidFill>
                  <a:srgbClr val="c9d1d9"/>
                </a:solidFill>
                <a:latin typeface="ui-monospace"/>
              </a:rPr>
              <a:t>dicio = {“chave”: “valor”}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c9d1d9"/>
                </a:solidFill>
                <a:latin typeface="ui-monospace"/>
              </a:rPr>
              <a:t>	</a:t>
            </a:r>
            <a:r>
              <a:rPr b="0" lang="en-US" sz="2000" spc="-1" strike="noStrike">
                <a:solidFill>
                  <a:srgbClr val="c9d1d9"/>
                </a:solidFill>
                <a:latin typeface="ui-monospace"/>
              </a:rPr>
              <a:t>print(dicio)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c9d1d9"/>
                </a:solidFill>
                <a:latin typeface="ui-monospace"/>
              </a:rPr>
              <a:t>Alunos = {“Alan”: “1234”}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c9d1d9"/>
                </a:solidFill>
                <a:latin typeface="ui-monospace"/>
              </a:rPr>
              <a:t>print(Alunos)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Outros métodos de utilizar o Dicionário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519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72000"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Caso o usuário queira saber apenas o nome de uma pessoa em uma enorme lista de nomes basta utilizar .keys( ) na hora em que for usar print.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Ex: print(nomes.keys( ))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Se o usuário quiser apenas os valores atribuídos a chave basta digitar .values( ) quando for usar print.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Ex: print(nomes.values( ))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Se o usuário quiser adicionar ou retirar um nome, o processo muda  um pouco.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Para adicionar você precisa utilizar [“ “]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Ex: nomes [“123”]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e para adicionar um valor basta colocar  =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Ex: nomes [“123”] = Alan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Já para retirar basta usar .pop( )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ffffff"/>
                </a:solidFill>
                <a:latin typeface="Century Gothic"/>
              </a:rPr>
              <a:t>Ex: nomes.pop( “ 123”)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393560" y="272880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pt-BR" sz="4200" spc="-1" strike="noStrike">
                <a:solidFill>
                  <a:srgbClr val="ebebeb"/>
                </a:solidFill>
                <a:latin typeface="Century Gothic"/>
              </a:rPr>
              <a:t>Vantagens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47718307328A4C9B9C7B9328986AE7" ma:contentTypeVersion="2" ma:contentTypeDescription="Create a new document." ma:contentTypeScope="" ma:versionID="c2a7cad77558e289878723117f1250b6">
  <xsd:schema xmlns:xsd="http://www.w3.org/2001/XMLSchema" xmlns:xs="http://www.w3.org/2001/XMLSchema" xmlns:p="http://schemas.microsoft.com/office/2006/metadata/properties" xmlns:ns3="54848168-5674-4710-8f48-00957a5850ef" targetNamespace="http://schemas.microsoft.com/office/2006/metadata/properties" ma:root="true" ma:fieldsID="8a65a8b93d3b56945eb6d02c62c4768e" ns3:_="">
    <xsd:import namespace="54848168-5674-4710-8f48-00957a5850e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848168-5674-4710-8f48-00957a5850e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028A3E1-4111-48B7-B75B-197EFA34C6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4848168-5674-4710-8f48-00957a5850e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74163B9-BACE-4B64-B139-19897412154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10FFCB4-6E0E-45CB-8511-29AA63EF618B}">
  <ds:schemaRefs>
    <ds:schemaRef ds:uri="http://purl.org/dc/dcmitype/"/>
    <ds:schemaRef ds:uri="http://www.w3.org/XML/1998/namespace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54848168-5674-4710-8f48-00957a5850ef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</TotalTime>
  <Application>LibreOffice/7.3.3.2$Linux_X86_64 LibreOffice_project/30$Build-2</Application>
  <AppVersion>15.0000</AppVersion>
  <Words>1220</Words>
  <Paragraphs>79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2022-06-03T19:02:19Z</dcterms:created>
  <dc:creator>GUILHERME RIBEIRO</dc:creator>
  <dc:description/>
  <dc:language>pt-BR</dc:language>
  <cp:lastModifiedBy/>
  <dcterms:modified xsi:type="dcterms:W3CDTF">2022-06-04T17:09:46Z</dcterms:modified>
  <cp:revision>7</cp:revision>
  <dc:subject/>
  <dc:title>Dicionários python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0x0101005A47718307328A4C9B9C7B9328986AE7</vt:lpwstr>
  </property>
  <property fmtid="{D5CDD505-2E9C-101B-9397-08002B2CF9AE}" pid="3" name="PresentationFormat">
    <vt:lpwstr>Widescreen</vt:lpwstr>
  </property>
  <property fmtid="{D5CDD505-2E9C-101B-9397-08002B2CF9AE}" pid="4" name="Slides">
    <vt:i4>17</vt:i4>
  </property>
</Properties>
</file>